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T Norms" panose="020B0604020202020204" charset="0"/>
      <p:regular r:id="rId20"/>
    </p:embeddedFont>
    <p:embeddedFont>
      <p:font typeface="TT Norms Bold" panose="020B0604020202020204" charset="0"/>
      <p:regular r:id="rId21"/>
    </p:embeddedFont>
    <p:embeddedFont>
      <p:font typeface="TT Norms Ultra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86350" y="4745038"/>
            <a:ext cx="12115299" cy="222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82"/>
              </a:lnSpc>
            </a:pPr>
            <a:r>
              <a:rPr lang="en-US" sz="12987" b="1">
                <a:solidFill>
                  <a:srgbClr val="FFFFFF"/>
                </a:solidFill>
                <a:latin typeface="TT Norms Ultra-Bold"/>
                <a:ea typeface="TT Norms Ultra-Bold"/>
                <a:cs typeface="TT Norms Ultra-Bold"/>
                <a:sym typeface="TT Norms Ultra-Bold"/>
              </a:rPr>
              <a:t>  SHINY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63838" y="3599756"/>
            <a:ext cx="1376032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Wprowadzenie do technologii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5750" y="6207125"/>
            <a:ext cx="5519428" cy="2902003"/>
          </a:xfrm>
          <a:custGeom>
            <a:avLst/>
            <a:gdLst/>
            <a:ahLst/>
            <a:cxnLst/>
            <a:rect l="l" t="t" r="r" b="b"/>
            <a:pathLst>
              <a:path w="5519428" h="2902003">
                <a:moveTo>
                  <a:pt x="0" y="0"/>
                </a:moveTo>
                <a:lnTo>
                  <a:pt x="5519428" y="0"/>
                </a:lnTo>
                <a:lnTo>
                  <a:pt x="5519428" y="2902003"/>
                </a:lnTo>
                <a:lnTo>
                  <a:pt x="0" y="2902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9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99859" y="7133559"/>
            <a:ext cx="3846432" cy="2397248"/>
          </a:xfrm>
          <a:custGeom>
            <a:avLst/>
            <a:gdLst/>
            <a:ahLst/>
            <a:cxnLst/>
            <a:rect l="l" t="t" r="r" b="b"/>
            <a:pathLst>
              <a:path w="3846432" h="2397248">
                <a:moveTo>
                  <a:pt x="0" y="0"/>
                </a:moveTo>
                <a:lnTo>
                  <a:pt x="3846431" y="0"/>
                </a:lnTo>
                <a:lnTo>
                  <a:pt x="3846431" y="2397248"/>
                </a:lnTo>
                <a:lnTo>
                  <a:pt x="0" y="23972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60997" y="6588125"/>
            <a:ext cx="5592523" cy="3272799"/>
          </a:xfrm>
          <a:custGeom>
            <a:avLst/>
            <a:gdLst/>
            <a:ahLst/>
            <a:cxnLst/>
            <a:rect l="l" t="t" r="r" b="b"/>
            <a:pathLst>
              <a:path w="5592523" h="3272799">
                <a:moveTo>
                  <a:pt x="0" y="0"/>
                </a:moveTo>
                <a:lnTo>
                  <a:pt x="5592523" y="0"/>
                </a:lnTo>
                <a:lnTo>
                  <a:pt x="5592523" y="3272799"/>
                </a:lnTo>
                <a:lnTo>
                  <a:pt x="0" y="3272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400" b="-2394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05141" y="2794688"/>
            <a:ext cx="534837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Shinyapps.io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8848" y="4329112"/>
            <a:ext cx="536251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Aplikacje można uruchamiać lokalnie, co jest przydatne do testowania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i prototypowania.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1099" y="2644829"/>
            <a:ext cx="385801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LOKALNE UROCHAMIANIE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0706" y="46294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Wdrożenie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80024" y="4041775"/>
            <a:ext cx="5373496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To platforma, która umożliwia łatwy hosting aplikacji Shiny bez konieczności zarządzania serwerami. Platforma oferuje darmowy poziom oraz płatne opcje.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0107" y="2644829"/>
            <a:ext cx="108259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WŁASNE SERWERY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 I DOCKER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8128" y="4205236"/>
            <a:ext cx="5191745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Możemy również hostować aplikacje na własnych serwerach, wykorzystując technologie takie jak Docker, aby aplikacje działały płynnie nawet przy większym obciążeniu.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739872" y="1501170"/>
            <a:ext cx="1757695" cy="12103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H="1">
            <a:off x="4747617" y="1420579"/>
            <a:ext cx="1635037" cy="137151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>
            <a:off x="9124950" y="1653570"/>
            <a:ext cx="0" cy="5720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40473" y="839384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Przykładowe zastosowania 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</a:t>
            </a:r>
          </a:p>
        </p:txBody>
      </p:sp>
      <p:sp>
        <p:nvSpPr>
          <p:cNvPr id="4" name="Freeform 4"/>
          <p:cNvSpPr/>
          <p:nvPr/>
        </p:nvSpPr>
        <p:spPr>
          <a:xfrm rot="-9013900" flipH="1">
            <a:off x="15709724" y="-1583982"/>
            <a:ext cx="6117153" cy="4971577"/>
          </a:xfrm>
          <a:custGeom>
            <a:avLst/>
            <a:gdLst/>
            <a:ahLst/>
            <a:cxnLst/>
            <a:rect l="l" t="t" r="r" b="b"/>
            <a:pathLst>
              <a:path w="6117153" h="4971577">
                <a:moveTo>
                  <a:pt x="6117153" y="0"/>
                </a:moveTo>
                <a:lnTo>
                  <a:pt x="0" y="0"/>
                </a:lnTo>
                <a:lnTo>
                  <a:pt x="0" y="4971578"/>
                </a:lnTo>
                <a:lnTo>
                  <a:pt x="6117153" y="4971578"/>
                </a:lnTo>
                <a:lnTo>
                  <a:pt x="6117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2975" y="4778650"/>
            <a:ext cx="3141075" cy="3141075"/>
          </a:xfrm>
          <a:custGeom>
            <a:avLst/>
            <a:gdLst/>
            <a:ahLst/>
            <a:cxnLst/>
            <a:rect l="l" t="t" r="r" b="b"/>
            <a:pathLst>
              <a:path w="3141075" h="3141075">
                <a:moveTo>
                  <a:pt x="0" y="0"/>
                </a:moveTo>
                <a:lnTo>
                  <a:pt x="3141076" y="0"/>
                </a:lnTo>
                <a:lnTo>
                  <a:pt x="3141076" y="3141076"/>
                </a:lnTo>
                <a:lnTo>
                  <a:pt x="0" y="3141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42751" y="4544162"/>
            <a:ext cx="3701249" cy="3405149"/>
          </a:xfrm>
          <a:custGeom>
            <a:avLst/>
            <a:gdLst/>
            <a:ahLst/>
            <a:cxnLst/>
            <a:rect l="l" t="t" r="r" b="b"/>
            <a:pathLst>
              <a:path w="3701249" h="3405149">
                <a:moveTo>
                  <a:pt x="0" y="0"/>
                </a:moveTo>
                <a:lnTo>
                  <a:pt x="3701249" y="0"/>
                </a:lnTo>
                <a:lnTo>
                  <a:pt x="3701249" y="3405150"/>
                </a:lnTo>
                <a:lnTo>
                  <a:pt x="0" y="340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81631" y="4620502"/>
            <a:ext cx="3252470" cy="3252470"/>
          </a:xfrm>
          <a:custGeom>
            <a:avLst/>
            <a:gdLst/>
            <a:ahLst/>
            <a:cxnLst/>
            <a:rect l="l" t="t" r="r" b="b"/>
            <a:pathLst>
              <a:path w="3252470" h="3252470">
                <a:moveTo>
                  <a:pt x="0" y="0"/>
                </a:moveTo>
                <a:lnTo>
                  <a:pt x="3252469" y="0"/>
                </a:lnTo>
                <a:lnTo>
                  <a:pt x="3252469" y="3252470"/>
                </a:lnTo>
                <a:lnTo>
                  <a:pt x="0" y="32524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62800" y="4497409"/>
            <a:ext cx="3375563" cy="3375563"/>
          </a:xfrm>
          <a:custGeom>
            <a:avLst/>
            <a:gdLst/>
            <a:ahLst/>
            <a:cxnLst/>
            <a:rect l="l" t="t" r="r" b="b"/>
            <a:pathLst>
              <a:path w="3375563" h="3375563">
                <a:moveTo>
                  <a:pt x="0" y="0"/>
                </a:moveTo>
                <a:lnTo>
                  <a:pt x="3375563" y="0"/>
                </a:lnTo>
                <a:lnTo>
                  <a:pt x="3375563" y="3375563"/>
                </a:lnTo>
                <a:lnTo>
                  <a:pt x="0" y="3375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148613"/>
            <a:ext cx="4096929" cy="99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ANALIZA FINANSOWA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6583" y="3148613"/>
            <a:ext cx="3779902" cy="99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BADANIA NAUKOWE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6177" y="3148613"/>
            <a:ext cx="4323377" cy="106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1"/>
              </a:lnSpc>
            </a:pPr>
            <a:r>
              <a:rPr lang="en-US" sz="307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OPIEKA ZDROWOTNA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32368" y="3185097"/>
            <a:ext cx="3236428" cy="4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MARKETING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0427" y="7181028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217195" y="-2343176"/>
            <a:ext cx="6072841" cy="4935564"/>
          </a:xfrm>
          <a:custGeom>
            <a:avLst/>
            <a:gdLst/>
            <a:ahLst/>
            <a:cxnLst/>
            <a:rect l="l" t="t" r="r" b="b"/>
            <a:pathLst>
              <a:path w="6072841" h="4935564">
                <a:moveTo>
                  <a:pt x="6072841" y="0"/>
                </a:moveTo>
                <a:lnTo>
                  <a:pt x="0" y="0"/>
                </a:lnTo>
                <a:lnTo>
                  <a:pt x="0" y="4935563"/>
                </a:lnTo>
                <a:lnTo>
                  <a:pt x="6072841" y="4935563"/>
                </a:lnTo>
                <a:lnTo>
                  <a:pt x="60728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3924" y="2963862"/>
            <a:ext cx="13980151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Nowe funkcje i ulepszenia</a:t>
            </a: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R Shiny otrzymuje aktualizacje, które dodają nowe komponenty, poprawiają wydajność i zwiększają możliwości interaktywne aplikacji. Nowe funkcje często skupiają się na usprawnieniu interfejsów użytkownika i obsługi dużych zbiorów danych.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0473" y="90487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Przyszłość technologii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3924" y="4580624"/>
            <a:ext cx="13980151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Poprawa skalowalności i wydajności</a:t>
            </a: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Dzięki takim rozwiązaniom jak Shiny Server Pro czy RStudio Connect, Shiny jest wykorzystywany do tworzenia aplikacji, które mogą obsługiwać dużą liczbę użytkowników jednocześnie. Wsparcie dla infrastruktury chmurowej również pomaga w skalowaniu aplikacji.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3924" y="6616485"/>
            <a:ext cx="13980151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Nowe biblioteki i narzędzia do wizualizacji</a:t>
            </a: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Rozwój bibliotek wspierających, takich jak shinyWidgets czy plotly (do tworzenia interaktywnych wykresów), znacząco rozszerza możliwości Shiny, umożliwiając tworzenie bardziej zaawansowanych aplikacji.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0427" y="7181028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217195" y="-234317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53924" y="2963862"/>
            <a:ext cx="1398015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Chang, W., Cheng, J., Allaire, J. J., Xie, Y., &amp; McPherson, J. (2021). Shiny: Web Application Framework for R. R package version 1.6.0. Dostępne na: https://shiny.rstudio.com/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4061" y="90487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Bibliografia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3924" y="4318635"/>
            <a:ext cx="1398015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Posit Documentation (dawniej RStudio). Hosting Shiny applications on shinyapps.io. Dostępne na: https://docs.posit.co/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3924" y="5517963"/>
            <a:ext cx="1398015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Merkle, E. C., &amp; Shaffer, V. A. (2018). "Shiny apps for teaching statistics". Journal of Statistics Education, 26(1), 1-9.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0427" y="7181028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217195" y="-234317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86350" y="3486150"/>
            <a:ext cx="12115299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DZIĘKUJEMY ZA UWAGĘ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0427" y="7181028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0" y="0"/>
                </a:moveTo>
                <a:lnTo>
                  <a:pt x="6704768" y="0"/>
                </a:lnTo>
                <a:lnTo>
                  <a:pt x="6704768" y="5449148"/>
                </a:lnTo>
                <a:lnTo>
                  <a:pt x="0" y="544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217195" y="-234317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8" y="0"/>
                </a:moveTo>
                <a:lnTo>
                  <a:pt x="0" y="0"/>
                </a:lnTo>
                <a:lnTo>
                  <a:pt x="0" y="5449148"/>
                </a:lnTo>
                <a:lnTo>
                  <a:pt x="6704768" y="5449148"/>
                </a:lnTo>
                <a:lnTo>
                  <a:pt x="67047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88761" y="1965021"/>
            <a:ext cx="5482876" cy="6356958"/>
          </a:xfrm>
          <a:custGeom>
            <a:avLst/>
            <a:gdLst/>
            <a:ahLst/>
            <a:cxnLst/>
            <a:rect l="l" t="t" r="r" b="b"/>
            <a:pathLst>
              <a:path w="5482876" h="6356958">
                <a:moveTo>
                  <a:pt x="0" y="0"/>
                </a:moveTo>
                <a:lnTo>
                  <a:pt x="5482876" y="0"/>
                </a:lnTo>
                <a:lnTo>
                  <a:pt x="54828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908623"/>
            <a:ext cx="1017125" cy="1043294"/>
          </a:xfrm>
          <a:custGeom>
            <a:avLst/>
            <a:gdLst/>
            <a:ahLst/>
            <a:cxnLst/>
            <a:rect l="l" t="t" r="r" b="b"/>
            <a:pathLst>
              <a:path w="1017125" h="1043294">
                <a:moveTo>
                  <a:pt x="0" y="0"/>
                </a:moveTo>
                <a:lnTo>
                  <a:pt x="1017125" y="0"/>
                </a:lnTo>
                <a:lnTo>
                  <a:pt x="1017125" y="1043295"/>
                </a:lnTo>
                <a:lnTo>
                  <a:pt x="0" y="104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045" y="5021799"/>
            <a:ext cx="1021780" cy="1021780"/>
          </a:xfrm>
          <a:custGeom>
            <a:avLst/>
            <a:gdLst/>
            <a:ahLst/>
            <a:cxnLst/>
            <a:rect l="l" t="t" r="r" b="b"/>
            <a:pathLst>
              <a:path w="1021780" h="1021780">
                <a:moveTo>
                  <a:pt x="0" y="0"/>
                </a:moveTo>
                <a:lnTo>
                  <a:pt x="1021780" y="0"/>
                </a:lnTo>
                <a:lnTo>
                  <a:pt x="1021780" y="1021780"/>
                </a:lnTo>
                <a:lnTo>
                  <a:pt x="0" y="1021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15400" y="4974174"/>
            <a:ext cx="6491266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Czym jest R Shiny?</a:t>
            </a: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R Shiny to narzędzie stworzone z myślą o analitykach danych, którzy chcą w prosty sposób dzielić się wynikami swoich analiz z szerszą publicznością.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5400" y="7133403"/>
            <a:ext cx="6491266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Cel prezentacji</a:t>
            </a: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: Przybliżenie jak działa R Shiny, jakie ma zastosowania i dla kogo może być przydatny. Poszerzenie wiedzy o możliwościach i ograniczeniach tej technologii.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5400" y="2607611"/>
            <a:ext cx="6685973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Wprowadzenie do technologii R Shiny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4350" y="382184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Czym jest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 </a:t>
            </a: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?</a:t>
            </a:r>
          </a:p>
        </p:txBody>
      </p:sp>
      <p:sp>
        <p:nvSpPr>
          <p:cNvPr id="4" name="Freeform 4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68903" y="7168564"/>
            <a:ext cx="2779594" cy="2836320"/>
          </a:xfrm>
          <a:custGeom>
            <a:avLst/>
            <a:gdLst/>
            <a:ahLst/>
            <a:cxnLst/>
            <a:rect l="l" t="t" r="r" b="b"/>
            <a:pathLst>
              <a:path w="2779594" h="2836320">
                <a:moveTo>
                  <a:pt x="0" y="0"/>
                </a:moveTo>
                <a:lnTo>
                  <a:pt x="2779594" y="0"/>
                </a:lnTo>
                <a:lnTo>
                  <a:pt x="2779594" y="2836321"/>
                </a:lnTo>
                <a:lnTo>
                  <a:pt x="0" y="2836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94248" y="2091646"/>
            <a:ext cx="4059828" cy="2344012"/>
          </a:xfrm>
          <a:custGeom>
            <a:avLst/>
            <a:gdLst/>
            <a:ahLst/>
            <a:cxnLst/>
            <a:rect l="l" t="t" r="r" b="b"/>
            <a:pathLst>
              <a:path w="4059828" h="2344012">
                <a:moveTo>
                  <a:pt x="0" y="0"/>
                </a:moveTo>
                <a:lnTo>
                  <a:pt x="4059828" y="0"/>
                </a:lnTo>
                <a:lnTo>
                  <a:pt x="4059828" y="2344012"/>
                </a:lnTo>
                <a:lnTo>
                  <a:pt x="0" y="2344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55493" y="5668645"/>
            <a:ext cx="7137338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 Shiny to framework open-source, który pozwala tworzyć interaktywne aplikacje webowe bezpośrednio w języku R, popularnym w świecie analityki danych i statystyki. </a:t>
            </a:r>
          </a:p>
          <a:p>
            <a:pPr algn="just">
              <a:lnSpc>
                <a:spcPts val="3219"/>
              </a:lnSpc>
            </a:pPr>
            <a:endParaRPr lang="en-US" sz="2299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Dzięki temu analitycy, którzy wcześniej przygotowywali </a:t>
            </a:r>
            <a:r>
              <a:rPr lang="en-US" sz="2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statyczne raporty</a:t>
            </a: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mogą teraz przekształcić je w </a:t>
            </a:r>
            <a:r>
              <a:rPr lang="en-US" sz="2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dynamiczne aplikacje</a:t>
            </a: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gdzie użytkownik sam wpływa na wyniki.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39552" y="4956175"/>
            <a:ext cx="5569220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Definicja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02184" y="4435658"/>
            <a:ext cx="5494174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Jest to narzędzie stworzone po to, by </a:t>
            </a:r>
            <a:r>
              <a:rPr lang="en-US" sz="22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ułatwiać prezentację</a:t>
            </a: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danych osobom nietechnicznym, na przykład działom biznesowym, menedżerom czy innym działom, które potrzebują zrozumieć wyniki analiz, ale niekoniecznie mają techniczne doświadczenie.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02184" y="3652203"/>
            <a:ext cx="5569220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Główne założenia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40473" y="839384"/>
            <a:ext cx="13607054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Główne obszary zastosowania technologii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Shiny</a:t>
            </a:r>
          </a:p>
        </p:txBody>
      </p:sp>
      <p:sp>
        <p:nvSpPr>
          <p:cNvPr id="4" name="Freeform 4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48811" y="6058376"/>
            <a:ext cx="2707538" cy="2954655"/>
          </a:xfrm>
          <a:custGeom>
            <a:avLst/>
            <a:gdLst/>
            <a:ahLst/>
            <a:cxnLst/>
            <a:rect l="l" t="t" r="r" b="b"/>
            <a:pathLst>
              <a:path w="2707538" h="2954655">
                <a:moveTo>
                  <a:pt x="0" y="0"/>
                </a:moveTo>
                <a:lnTo>
                  <a:pt x="2707538" y="0"/>
                </a:lnTo>
                <a:lnTo>
                  <a:pt x="2707538" y="2954655"/>
                </a:lnTo>
                <a:lnTo>
                  <a:pt x="0" y="2954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14135" y="6176063"/>
            <a:ext cx="3108231" cy="2836967"/>
          </a:xfrm>
          <a:custGeom>
            <a:avLst/>
            <a:gdLst/>
            <a:ahLst/>
            <a:cxnLst/>
            <a:rect l="l" t="t" r="r" b="b"/>
            <a:pathLst>
              <a:path w="3108231" h="2836967">
                <a:moveTo>
                  <a:pt x="0" y="0"/>
                </a:moveTo>
                <a:lnTo>
                  <a:pt x="3108231" y="0"/>
                </a:lnTo>
                <a:lnTo>
                  <a:pt x="3108231" y="2836968"/>
                </a:lnTo>
                <a:lnTo>
                  <a:pt x="0" y="2836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17970" y="4680638"/>
            <a:ext cx="5494174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Tworzenie dashboardów analitycznych, które ułatwiają eksplorację danych i podejmowanie decyzji.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0941" y="3871278"/>
            <a:ext cx="6043279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Analiza i wizualizacja danych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9969" y="4728263"/>
            <a:ext cx="549417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Możliwość interaktywnego prezentowania wyników modeli, testowania różnych scenariuszy i dostosowywania parametrów modeli.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62446" y="3652203"/>
            <a:ext cx="5569220" cy="88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Prezentacja i testowanie modeli statystycznych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25983" y="2675592"/>
            <a:ext cx="3955834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Umożliwia tworzenie dynamicznych wykresów, tabel i interfejsów, które zmieniają się w czasie rzeczywistym w odpowiedzi na dane wejściowe użytkownika.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5983" y="2034570"/>
            <a:ext cx="385801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INTERAKTYWNOŚĆ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0706" y="46294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Kluczowe zalety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3794" y="2034570"/>
            <a:ext cx="5348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INTEGRACJA Z JĘZYKIEM 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3596" y="2769553"/>
            <a:ext cx="3955834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Cała logika aplikacji jest tworzona w języku R, co pozwala na wykorzystanie ogromnej liczby dostępnych pakietów do analizy danych, statystyki i machine learningu.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5983" y="5333662"/>
            <a:ext cx="395583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TWORZENIE RESPONSYWNYCH INTERFEJSÓW: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25983" y="7106939"/>
            <a:ext cx="3955834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 Shiny oferuje narzędzia do projektowania responsywnych interfejsów użytkownika, które dobrze wyglądają zarówno na komputerach, jak i urządzeniach mobilnych.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0067" y="5333662"/>
            <a:ext cx="39558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HOSTOWANIE APLIKACJI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0984" y="7035165"/>
            <a:ext cx="395583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Aplikacje stworzone za pomocą Shiny można uruchamiać lokalnie lub hostować na serwerach, co pozwala na ich udostępnienie większej liczbie użytkowników.</a:t>
            </a:r>
          </a:p>
        </p:txBody>
      </p:sp>
      <p:sp>
        <p:nvSpPr>
          <p:cNvPr id="14" name="Freeform 14"/>
          <p:cNvSpPr/>
          <p:nvPr/>
        </p:nvSpPr>
        <p:spPr>
          <a:xfrm>
            <a:off x="341139" y="3143946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9" y="0"/>
                </a:lnTo>
                <a:lnTo>
                  <a:pt x="1141919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5439" y="7362004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9" y="0"/>
                </a:lnTo>
                <a:lnTo>
                  <a:pt x="1141919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410441" y="3143946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8" y="0"/>
                </a:lnTo>
                <a:lnTo>
                  <a:pt x="1141918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10441" y="7362004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8" y="0"/>
                </a:lnTo>
                <a:lnTo>
                  <a:pt x="1141918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72611" y="3143946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9" y="0"/>
                </a:lnTo>
                <a:lnTo>
                  <a:pt x="1141919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82173" y="7362004"/>
            <a:ext cx="1141918" cy="880315"/>
          </a:xfrm>
          <a:custGeom>
            <a:avLst/>
            <a:gdLst/>
            <a:ahLst/>
            <a:cxnLst/>
            <a:rect l="l" t="t" r="r" b="b"/>
            <a:pathLst>
              <a:path w="1141918" h="880315">
                <a:moveTo>
                  <a:pt x="0" y="0"/>
                </a:moveTo>
                <a:lnTo>
                  <a:pt x="1141918" y="0"/>
                </a:lnTo>
                <a:lnTo>
                  <a:pt x="1141918" y="880315"/>
                </a:lnTo>
                <a:lnTo>
                  <a:pt x="0" y="8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521625" y="2034570"/>
            <a:ext cx="5348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ŁATWOŚĆ UŻYCIA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43571" y="5600362"/>
            <a:ext cx="53483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ELASTYCZNOŚĆ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31969" y="2675592"/>
            <a:ext cx="3955834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 Shiny jest intuicyjny, szczególnie dla osób, które znają już język R. Tworzenie interaktywnych raportów wymaga jedynie podstawowych umiejętności programistycznych.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92584" y="7035165"/>
            <a:ext cx="3955834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Narzędzie pozwala budować zarówno proste, jak i bardziej zaawansowane aplikacje, które mogą zawierać różnorodne elementy, jak tabele, wykresy, formularze i panele nawigacyjne.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9013900" flipH="1">
            <a:off x="15042323" y="-1761366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436" flipH="1">
            <a:off x="-2730966" y="7614050"/>
            <a:ext cx="6704769" cy="5449148"/>
          </a:xfrm>
          <a:custGeom>
            <a:avLst/>
            <a:gdLst/>
            <a:ahLst/>
            <a:cxnLst/>
            <a:rect l="l" t="t" r="r" b="b"/>
            <a:pathLst>
              <a:path w="6704769" h="5449148">
                <a:moveTo>
                  <a:pt x="6704769" y="0"/>
                </a:moveTo>
                <a:lnTo>
                  <a:pt x="0" y="0"/>
                </a:lnTo>
                <a:lnTo>
                  <a:pt x="0" y="5449149"/>
                </a:lnTo>
                <a:lnTo>
                  <a:pt x="6704769" y="5449149"/>
                </a:lnTo>
                <a:lnTo>
                  <a:pt x="67047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694656"/>
            <a:ext cx="1112067" cy="1116316"/>
          </a:xfrm>
          <a:custGeom>
            <a:avLst/>
            <a:gdLst/>
            <a:ahLst/>
            <a:cxnLst/>
            <a:rect l="l" t="t" r="r" b="b"/>
            <a:pathLst>
              <a:path w="1112067" h="1116316">
                <a:moveTo>
                  <a:pt x="0" y="0"/>
                </a:moveTo>
                <a:lnTo>
                  <a:pt x="1112067" y="0"/>
                </a:lnTo>
                <a:lnTo>
                  <a:pt x="1112067" y="1116316"/>
                </a:lnTo>
                <a:lnTo>
                  <a:pt x="0" y="111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333794" y="2690839"/>
            <a:ext cx="534837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OGRANICZENIA FRONTENDOWE</a:t>
            </a:r>
          </a:p>
        </p:txBody>
      </p:sp>
      <p:sp>
        <p:nvSpPr>
          <p:cNvPr id="7" name="Freeform 7"/>
          <p:cNvSpPr/>
          <p:nvPr/>
        </p:nvSpPr>
        <p:spPr>
          <a:xfrm>
            <a:off x="6777760" y="2694656"/>
            <a:ext cx="1112067" cy="1116316"/>
          </a:xfrm>
          <a:custGeom>
            <a:avLst/>
            <a:gdLst/>
            <a:ahLst/>
            <a:cxnLst/>
            <a:rect l="l" t="t" r="r" b="b"/>
            <a:pathLst>
              <a:path w="1112067" h="1116316">
                <a:moveTo>
                  <a:pt x="0" y="0"/>
                </a:moveTo>
                <a:lnTo>
                  <a:pt x="1112068" y="0"/>
                </a:lnTo>
                <a:lnTo>
                  <a:pt x="1112068" y="1116316"/>
                </a:lnTo>
                <a:lnTo>
                  <a:pt x="0" y="111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82173" y="2648646"/>
            <a:ext cx="1112067" cy="1116316"/>
          </a:xfrm>
          <a:custGeom>
            <a:avLst/>
            <a:gdLst/>
            <a:ahLst/>
            <a:cxnLst/>
            <a:rect l="l" t="t" r="r" b="b"/>
            <a:pathLst>
              <a:path w="1112067" h="1116316">
                <a:moveTo>
                  <a:pt x="0" y="0"/>
                </a:moveTo>
                <a:lnTo>
                  <a:pt x="1112067" y="0"/>
                </a:lnTo>
                <a:lnTo>
                  <a:pt x="1112067" y="1116316"/>
                </a:lnTo>
                <a:lnTo>
                  <a:pt x="0" y="111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4734" y="6970661"/>
            <a:ext cx="2911179" cy="2514200"/>
          </a:xfrm>
          <a:custGeom>
            <a:avLst/>
            <a:gdLst/>
            <a:ahLst/>
            <a:cxnLst/>
            <a:rect l="l" t="t" r="r" b="b"/>
            <a:pathLst>
              <a:path w="2911179" h="2514200">
                <a:moveTo>
                  <a:pt x="0" y="0"/>
                </a:moveTo>
                <a:lnTo>
                  <a:pt x="2911179" y="0"/>
                </a:lnTo>
                <a:lnTo>
                  <a:pt x="2911179" y="2514200"/>
                </a:lnTo>
                <a:lnTo>
                  <a:pt x="0" y="2514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55070" y="7304036"/>
            <a:ext cx="2415067" cy="2415067"/>
          </a:xfrm>
          <a:custGeom>
            <a:avLst/>
            <a:gdLst/>
            <a:ahLst/>
            <a:cxnLst/>
            <a:rect l="l" t="t" r="r" b="b"/>
            <a:pathLst>
              <a:path w="2415067" h="2415067">
                <a:moveTo>
                  <a:pt x="0" y="0"/>
                </a:moveTo>
                <a:lnTo>
                  <a:pt x="2415067" y="0"/>
                </a:lnTo>
                <a:lnTo>
                  <a:pt x="2415067" y="2415067"/>
                </a:lnTo>
                <a:lnTo>
                  <a:pt x="0" y="2415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52967" y="6970661"/>
            <a:ext cx="3050158" cy="2748442"/>
          </a:xfrm>
          <a:custGeom>
            <a:avLst/>
            <a:gdLst/>
            <a:ahLst/>
            <a:cxnLst/>
            <a:rect l="l" t="t" r="r" b="b"/>
            <a:pathLst>
              <a:path w="3050158" h="2748442">
                <a:moveTo>
                  <a:pt x="0" y="0"/>
                </a:moveTo>
                <a:lnTo>
                  <a:pt x="3050157" y="0"/>
                </a:lnTo>
                <a:lnTo>
                  <a:pt x="3050157" y="2748442"/>
                </a:lnTo>
                <a:lnTo>
                  <a:pt x="0" y="2748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8848" y="4205236"/>
            <a:ext cx="5362518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Shiny działa świetnie przy mniejszych projektach, ale gdy obciążenie serwera rośnie (np. wiele użytkowników jednocześnie), wymaga dodatkowych zasobów.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3350" y="2581971"/>
            <a:ext cx="385801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OGRANICZONA SKALOWALNOŚĆ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0706" y="46294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Wady i ograniczenia </a:t>
            </a: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 Shiny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77760" y="4205236"/>
            <a:ext cx="5397199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W razie potrzeby bardziej zaawansowanych funkcji w interfejsie użytkownika, takich jak animacje czy zaawansowane style CSS, będziemy musieli ręcznie uzupełnić aplikację o elementy HTML, CSS i JavaScript.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94240" y="2581971"/>
            <a:ext cx="39558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SZYBKOŚĆ DZIAŁANIA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82173" y="4205236"/>
            <a:ext cx="5191745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Złożone aplikacje mogą działać wolniej, zwłaszcza gdy zawierają dużo elementów reaktywnych i muszą przetwarzać duże ilości danych.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50780" y="1028700"/>
            <a:ext cx="8302296" cy="8479230"/>
          </a:xfrm>
          <a:custGeom>
            <a:avLst/>
            <a:gdLst/>
            <a:ahLst/>
            <a:cxnLst/>
            <a:rect l="l" t="t" r="r" b="b"/>
            <a:pathLst>
              <a:path w="8302296" h="8479230">
                <a:moveTo>
                  <a:pt x="0" y="0"/>
                </a:moveTo>
                <a:lnTo>
                  <a:pt x="8302296" y="0"/>
                </a:lnTo>
                <a:lnTo>
                  <a:pt x="8302296" y="8479230"/>
                </a:lnTo>
                <a:lnTo>
                  <a:pt x="0" y="847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6000"/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5314281" y="5910142"/>
            <a:ext cx="3009380" cy="2867119"/>
          </a:xfrm>
          <a:custGeom>
            <a:avLst/>
            <a:gdLst/>
            <a:ahLst/>
            <a:cxnLst/>
            <a:rect l="l" t="t" r="r" b="b"/>
            <a:pathLst>
              <a:path w="3009380" h="2867119">
                <a:moveTo>
                  <a:pt x="0" y="0"/>
                </a:moveTo>
                <a:lnTo>
                  <a:pt x="3009380" y="0"/>
                </a:lnTo>
                <a:lnTo>
                  <a:pt x="3009380" y="2867118"/>
                </a:lnTo>
                <a:lnTo>
                  <a:pt x="0" y="28671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1211" y="242430"/>
            <a:ext cx="711245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Podstawowa struktura aplikacji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5879" y="3353869"/>
            <a:ext cx="7863114" cy="264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Aplikacja tworzona za pomocą R Shiny składa się z dwóch głównych części (często w osobnych plikach):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UI (User Interface)</a:t>
            </a: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- odpowiada za wygląd aplikacji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Server</a:t>
            </a: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- przetwarza dane i wykonuje logikę aplikacji</a:t>
            </a:r>
          </a:p>
          <a:p>
            <a:pPr algn="just">
              <a:lnSpc>
                <a:spcPts val="3472"/>
              </a:lnSpc>
            </a:pPr>
            <a:endParaRPr lang="en-US" sz="248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472"/>
              </a:lnSpc>
            </a:pPr>
            <a:endParaRPr lang="en-US" sz="248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5879" y="5965497"/>
            <a:ext cx="6139912" cy="271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48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Główne komponenty: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fluidPage 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titlePanel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sidebarLayout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sidebarPanel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mainPanel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17939" y="3091232"/>
            <a:ext cx="7541361" cy="5222392"/>
          </a:xfrm>
          <a:custGeom>
            <a:avLst/>
            <a:gdLst/>
            <a:ahLst/>
            <a:cxnLst/>
            <a:rect l="l" t="t" r="r" b="b"/>
            <a:pathLst>
              <a:path w="7541361" h="5222392">
                <a:moveTo>
                  <a:pt x="0" y="0"/>
                </a:moveTo>
                <a:lnTo>
                  <a:pt x="7541361" y="0"/>
                </a:lnTo>
                <a:lnTo>
                  <a:pt x="7541361" y="5222392"/>
                </a:lnTo>
                <a:lnTo>
                  <a:pt x="0" y="522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10818" y="447675"/>
            <a:ext cx="1206636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Reaktywność i obiekty reaktywne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9605" y="3566033"/>
            <a:ext cx="7660221" cy="157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0"/>
              </a:lnSpc>
              <a:spcBef>
                <a:spcPct val="0"/>
              </a:spcBef>
            </a:pPr>
            <a:r>
              <a:rPr lang="en-US" sz="248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Reaktywność </a:t>
            </a: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jest podstawową cechą R Shiny, która umożliwia dynamiczną aktualizację interfejsu użytkownika w odpowiedzi na jego działania Dzięki temu aplikacje są interaktywne i mogą automatycznie reagować na zmiany w danych wejściowych.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9605" y="5759578"/>
            <a:ext cx="7660221" cy="220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0"/>
              </a:lnSpc>
            </a:pPr>
            <a:r>
              <a:rPr lang="en-US" sz="248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Obiekty reaktywne</a:t>
            </a: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to funkcje, które automatycznie aktualizują swoje wyniki, gdy zmienią się ich zależności (np. elementy wejściowe). Są one definiowane za pomocą funkcji reactive(). </a:t>
            </a:r>
          </a:p>
          <a:p>
            <a:pPr algn="just">
              <a:lnSpc>
                <a:spcPts val="2480"/>
              </a:lnSpc>
            </a:pPr>
            <a:endParaRPr lang="en-US" sz="248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2480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Obiekty reaktywne są przydatne, gdy przetwarzane dane są używane w wielu miejscach w aplikacji.</a:t>
            </a:r>
          </a:p>
        </p:txBody>
      </p:sp>
      <p:sp>
        <p:nvSpPr>
          <p:cNvPr id="7" name="Freeform 7"/>
          <p:cNvSpPr/>
          <p:nvPr/>
        </p:nvSpPr>
        <p:spPr>
          <a:xfrm rot="-9013900" flipH="1">
            <a:off x="15759890" y="-1570648"/>
            <a:ext cx="6072984" cy="4935679"/>
          </a:xfrm>
          <a:custGeom>
            <a:avLst/>
            <a:gdLst/>
            <a:ahLst/>
            <a:cxnLst/>
            <a:rect l="l" t="t" r="r" b="b"/>
            <a:pathLst>
              <a:path w="6072984" h="4935679">
                <a:moveTo>
                  <a:pt x="6072984" y="0"/>
                </a:moveTo>
                <a:lnTo>
                  <a:pt x="0" y="0"/>
                </a:lnTo>
                <a:lnTo>
                  <a:pt x="0" y="4935679"/>
                </a:lnTo>
                <a:lnTo>
                  <a:pt x="6072984" y="4935679"/>
                </a:lnTo>
                <a:lnTo>
                  <a:pt x="60729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17436" flipH="1">
            <a:off x="-2803958" y="7963078"/>
            <a:ext cx="6101234" cy="4958639"/>
          </a:xfrm>
          <a:custGeom>
            <a:avLst/>
            <a:gdLst/>
            <a:ahLst/>
            <a:cxnLst/>
            <a:rect l="l" t="t" r="r" b="b"/>
            <a:pathLst>
              <a:path w="6101234" h="4958639">
                <a:moveTo>
                  <a:pt x="6101234" y="0"/>
                </a:moveTo>
                <a:lnTo>
                  <a:pt x="0" y="0"/>
                </a:lnTo>
                <a:lnTo>
                  <a:pt x="0" y="4958640"/>
                </a:lnTo>
                <a:lnTo>
                  <a:pt x="6101234" y="4958640"/>
                </a:lnTo>
                <a:lnTo>
                  <a:pt x="6101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9013900" flipH="1">
            <a:off x="16066649" y="-1432051"/>
            <a:ext cx="5830808" cy="4738856"/>
          </a:xfrm>
          <a:custGeom>
            <a:avLst/>
            <a:gdLst/>
            <a:ahLst/>
            <a:cxnLst/>
            <a:rect l="l" t="t" r="r" b="b"/>
            <a:pathLst>
              <a:path w="5830808" h="4738856">
                <a:moveTo>
                  <a:pt x="5830808" y="0"/>
                </a:moveTo>
                <a:lnTo>
                  <a:pt x="0" y="0"/>
                </a:lnTo>
                <a:lnTo>
                  <a:pt x="0" y="4738856"/>
                </a:lnTo>
                <a:lnTo>
                  <a:pt x="5830808" y="4738856"/>
                </a:lnTo>
                <a:lnTo>
                  <a:pt x="583080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436" flipH="1">
            <a:off x="-2852179" y="8193660"/>
            <a:ext cx="5702514" cy="4634589"/>
          </a:xfrm>
          <a:custGeom>
            <a:avLst/>
            <a:gdLst/>
            <a:ahLst/>
            <a:cxnLst/>
            <a:rect l="l" t="t" r="r" b="b"/>
            <a:pathLst>
              <a:path w="5702514" h="4634589">
                <a:moveTo>
                  <a:pt x="5702514" y="0"/>
                </a:moveTo>
                <a:lnTo>
                  <a:pt x="0" y="0"/>
                </a:lnTo>
                <a:lnTo>
                  <a:pt x="0" y="4634589"/>
                </a:lnTo>
                <a:lnTo>
                  <a:pt x="5702514" y="4634589"/>
                </a:lnTo>
                <a:lnTo>
                  <a:pt x="57025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4564" b="38905"/>
          <a:stretch>
            <a:fillRect/>
          </a:stretch>
        </p:blipFill>
        <p:spPr>
          <a:xfrm>
            <a:off x="621419" y="2690650"/>
            <a:ext cx="16865596" cy="536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0473" y="447675"/>
            <a:ext cx="136070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Przykładowa aplikacja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1419" y="8196321"/>
            <a:ext cx="13980151" cy="6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Źródło:</a:t>
            </a:r>
            <a:r>
              <a:rPr lang="en-US" sz="12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opracowanie własne na podstawie http://pbiecek.github.io/Przewodnik/Programowanie/jak_tworzyc_aplikajce.html</a:t>
            </a:r>
          </a:p>
          <a:p>
            <a:pPr algn="just">
              <a:lnSpc>
                <a:spcPts val="3359"/>
              </a:lnSpc>
            </a:pPr>
            <a:endParaRPr lang="en-US" sz="120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916</Words>
  <Application>Microsoft Office PowerPoint</Application>
  <PresentationFormat>Niestandardowy</PresentationFormat>
  <Paragraphs>77</Paragraphs>
  <Slides>14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TT Norms Ultra-Bold</vt:lpstr>
      <vt:lpstr>TT Norms Bold</vt:lpstr>
      <vt:lpstr>Calibri</vt:lpstr>
      <vt:lpstr>Arial</vt:lpstr>
      <vt:lpstr>TT Norms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Wpwowadzenie do technologii shiny</dc:title>
  <cp:lastModifiedBy>Oleg Sikorski</cp:lastModifiedBy>
  <cp:revision>2</cp:revision>
  <dcterms:created xsi:type="dcterms:W3CDTF">2006-08-16T00:00:00Z</dcterms:created>
  <dcterms:modified xsi:type="dcterms:W3CDTF">2024-11-17T16:02:50Z</dcterms:modified>
  <dc:identifier>DAGUwvl_PmA</dc:identifier>
</cp:coreProperties>
</file>